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9" r:id="rId33"/>
    <p:sldId id="287" r:id="rId34"/>
    <p:sldId id="288" r:id="rId35"/>
    <p:sldId id="290" r:id="rId36"/>
    <p:sldId id="293" r:id="rId37"/>
    <p:sldId id="292" r:id="rId38"/>
    <p:sldId id="301" r:id="rId39"/>
    <p:sldId id="302" r:id="rId40"/>
    <p:sldId id="303" r:id="rId41"/>
    <p:sldId id="294" r:id="rId42"/>
    <p:sldId id="304" r:id="rId43"/>
    <p:sldId id="295" r:id="rId44"/>
    <p:sldId id="296" r:id="rId45"/>
    <p:sldId id="298" r:id="rId46"/>
    <p:sldId id="297" r:id="rId47"/>
    <p:sldId id="299" r:id="rId48"/>
    <p:sldId id="300" r:id="rId49"/>
    <p:sldId id="305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3" r:id="rId58"/>
    <p:sldId id="315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AE097-ECE6-4F9D-961F-17759F83C227}" v="3" dt="2023-04-23T09:32:28.804"/>
    <p1510:client id="{B2D67B7D-691A-8BC5-A525-78D318B0D141}" v="2739" dt="2023-04-24T00:35:17.003"/>
    <p1510:client id="{D2D9CAD6-ACA1-B793-BB58-F64EA2AE556F}" v="1" dt="2023-04-23T20:26:00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8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73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3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4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2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B088-542B-CF2A-7899-6A37F4792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Exploratory Data Analysis of earthQUAKES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3915E-113E-735F-6ED3-08F55181E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Dejan </a:t>
            </a:r>
            <a:r>
              <a:rPr lang="en-US" err="1">
                <a:cs typeface="Calibri"/>
              </a:rPr>
              <a:t>Gjer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22969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E0FD-FCF5-0204-CD00-DF33D7AC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Date columns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0306-B460-22EE-20C4-1C7D623F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Year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Month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Day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6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74A-DBAC-92CA-9008-2FF6AD7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magnitudes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376C-6EAE-E6D2-525F-0CEA98DE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Measure of seismic energy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Logarithmic scale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Magnitude types: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Mw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Ms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Mb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Ml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Mfa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Unknown magnitude</a:t>
            </a:r>
          </a:p>
        </p:txBody>
      </p:sp>
    </p:spTree>
    <p:extLst>
      <p:ext uri="{BB962C8B-B14F-4D97-AF65-F5344CB8AC3E}">
        <p14:creationId xmlns:p14="http://schemas.microsoft.com/office/powerpoint/2010/main" val="412509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EA0B-02D9-1D81-DDC3-AE1A69C6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Magnitude distributions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41CEC2-0E41-3DF5-6F87-8CF2C7A2C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31" y="1914456"/>
            <a:ext cx="8637683" cy="4401237"/>
          </a:xfrm>
        </p:spPr>
      </p:pic>
    </p:spTree>
    <p:extLst>
      <p:ext uri="{BB962C8B-B14F-4D97-AF65-F5344CB8AC3E}">
        <p14:creationId xmlns:p14="http://schemas.microsoft.com/office/powerpoint/2010/main" val="217334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AE03-BE77-1AE5-B166-E8C0EAB5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05" y="401781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Magnitude correlations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5A1D57-7A84-D659-3152-72B754E66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473" y="1716535"/>
            <a:ext cx="5784261" cy="467832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1DE0BC-494A-1607-A1FF-EEC3F07C098F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We can notice many high </a:t>
            </a:r>
            <a:r>
              <a:rPr lang="en-US" dirty="0" err="1">
                <a:cs typeface="Calibri"/>
              </a:rPr>
              <a:t>correlatated</a:t>
            </a:r>
            <a:r>
              <a:rPr lang="en-US" dirty="0">
                <a:cs typeface="Calibri"/>
              </a:rPr>
              <a:t> columns</a:t>
            </a:r>
          </a:p>
        </p:txBody>
      </p:sp>
    </p:spTree>
    <p:extLst>
      <p:ext uri="{BB962C8B-B14F-4D97-AF65-F5344CB8AC3E}">
        <p14:creationId xmlns:p14="http://schemas.microsoft.com/office/powerpoint/2010/main" val="266829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99E5-7764-4232-5EE9-A09C10C2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Which magnitude was taken for primary?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9C6595-AB82-E583-7AEA-9E607FAD6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959" y="1993628"/>
            <a:ext cx="7339159" cy="4480404"/>
          </a:xfrm>
        </p:spPr>
      </p:pic>
    </p:spTree>
    <p:extLst>
      <p:ext uri="{BB962C8B-B14F-4D97-AF65-F5344CB8AC3E}">
        <p14:creationId xmlns:p14="http://schemas.microsoft.com/office/powerpoint/2010/main" val="171743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20BF-3059-223F-1607-066603AA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Earthquake effects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49A3-12EC-8A55-0867-261778CD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980997" cy="3649133"/>
          </a:xfrm>
        </p:spPr>
        <p:txBody>
          <a:bodyPr/>
          <a:lstStyle/>
          <a:p>
            <a:r>
              <a:rPr lang="en-US" dirty="0">
                <a:cs typeface="Calibri"/>
              </a:rPr>
              <a:t>Numerical columns: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Deaths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Missing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Injuries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Damage (in M$)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Houses Destroyed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Houses Damaged</a:t>
            </a:r>
            <a:endParaRPr lang="en-US">
              <a:cs typeface="Calibri"/>
            </a:endParaRPr>
          </a:p>
          <a:p>
            <a:pPr marL="742950" lvl="1" indent="-342900">
              <a:buClr>
                <a:srgbClr val="FFFFFF"/>
              </a:buClr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807307-9797-82A0-1555-CAEABF2E37CA}"/>
              </a:ext>
            </a:extLst>
          </p:cNvPr>
          <p:cNvSpPr txBox="1">
            <a:spLocks/>
          </p:cNvSpPr>
          <p:nvPr/>
        </p:nvSpPr>
        <p:spPr>
          <a:xfrm>
            <a:off x="4992915" y="2376110"/>
            <a:ext cx="469763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Categorical columns:</a:t>
            </a:r>
            <a:endParaRPr lang="en-US" sz="1600" dirty="0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Deaths Description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Missing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Injuries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Damage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Destroyed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Damaged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endParaRPr lang="en-US" dirty="0">
              <a:cs typeface="Calibri"/>
            </a:endParaRPr>
          </a:p>
          <a:p>
            <a:pPr lvl="1" indent="-342900">
              <a:buClr>
                <a:srgbClr val="FFFFFF"/>
              </a:buClr>
              <a:buFont typeface="Arial"/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30F1-8C27-BAD3-88E0-BB208C83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72" y="-116114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KDE distributions of numerical columns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8C1C37-45D0-46F6-41DF-C143D98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966473"/>
            <a:ext cx="5600700" cy="1714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A5642D-C427-5778-EA21-2916FAA4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4871475"/>
            <a:ext cx="5600700" cy="168705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362A2E-DBF3-FE05-E430-ABF15078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14" y="1197546"/>
            <a:ext cx="5482771" cy="165983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61CFD9-D558-7F8B-B8EE-2B83432A8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115" y="4966073"/>
            <a:ext cx="5682342" cy="13889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5E30AC-9ED8-A54B-2D5B-EADB66EC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57" y="2966475"/>
            <a:ext cx="5682341" cy="17142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26A79A2-12BB-2F48-7A81-500E31C2F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58" y="1193278"/>
            <a:ext cx="5682344" cy="16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0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4938-A771-3F08-B0E2-92495C92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352301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Earthquake effects correlation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075F81-7083-3DA1-EDCA-0738498B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533" y="1519438"/>
            <a:ext cx="5988415" cy="49950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1C8FD-19CB-D86F-B99F-8624A12C2387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We can notice many high correlation values (deaths, missing, injuries) and (damage, houses destroyed, houses damaged)</a:t>
            </a:r>
          </a:p>
        </p:txBody>
      </p:sp>
    </p:spTree>
    <p:extLst>
      <p:ext uri="{BB962C8B-B14F-4D97-AF65-F5344CB8AC3E}">
        <p14:creationId xmlns:p14="http://schemas.microsoft.com/office/powerpoint/2010/main" val="321712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DDD-B35A-62C2-DA40-E31D2FC0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17" y="-191984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Distributions of categorical values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17201F-473A-1CFB-C5DF-90F481B4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9" y="4915032"/>
            <a:ext cx="5425043" cy="18869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D43A68-609F-B6CC-B9DE-D1AC9E91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16" y="4918497"/>
            <a:ext cx="5533900" cy="18799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7C2821-170C-5C87-7377-4399736CC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16" y="2949175"/>
            <a:ext cx="5563588" cy="19294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1878DA-B006-5AB2-73FA-1138505E5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79" y="2949176"/>
            <a:ext cx="5454732" cy="192947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37AF80-2B55-EC86-3CAB-E300311F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815" y="963908"/>
            <a:ext cx="5563589" cy="19811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383D4F7-4890-0E71-5366-BBFFF281F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6" y="968554"/>
            <a:ext cx="5425044" cy="19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4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C52E-158F-17B3-C721-394A325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2197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Correlation between earthquake and total effects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9F3F26-32DF-2795-2B28-58E49EB4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991" y="1538406"/>
            <a:ext cx="5884993" cy="491583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EDCA0-F5F4-4564-80F9-55244A52D290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Except Damage (in M$) column other pairs of columns are very highly correlated and there is no point on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analysing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both earthquake and total effects separately for numerical columns.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79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andelenmarktgetallen">
            <a:extLst>
              <a:ext uri="{FF2B5EF4-FFF2-40B4-BE49-F238E27FC236}">
                <a16:creationId xmlns:a16="http://schemas.microsoft.com/office/drawing/2014/main" id="{6C037DE0-3756-A768-15C1-A6C3F6DE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5124" r="-2" b="10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63080-FBF7-883C-38E7-C82EA9E8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E5C98-7574-7F31-1019-BE32FD2DF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317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33C5-8F80-7F73-F750-5FA83722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CORRELATION BETWEEN EARTHQUAKE AND TOTAL EFFECTS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2E1C-8E68-06A0-0087-65644187C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250178" cy="38272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Jaccard similarity for categorical columns Earthquake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: 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Deaths Description, Total Effects : Deaths Description -&gt; 0.9559331290243338 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Missing Description, Total Effects : Missing Description -&gt; 0.9035087719298246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Injuries Description, Total Effects : Injuries Description -&gt; 0.9859108466575434 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Damage Description, Total Effects : Damage Description -&gt; 0.9573823255610486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Destroyed Description, Total Effects : Houses Destroyed Description -&gt; 0.9513708535574468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Damaged Description, Total Effects : Houses Damaged Description -&gt; 0.9309467061931035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69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drawing compass and a ruler on a diagram">
            <a:extLst>
              <a:ext uri="{FF2B5EF4-FFF2-40B4-BE49-F238E27FC236}">
                <a16:creationId xmlns:a16="http://schemas.microsoft.com/office/drawing/2014/main" id="{D13643E0-41B3-06BD-241D-B4743FF8BD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r="-2" b="15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F46E4-B513-2D74-4022-21637B0D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E2493-6786-2901-140E-56EF83819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639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9424-BBA6-94F6-163A-556C0A01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-172192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Percentage of null values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A72D7-34EB-A13E-13A1-966C61DFB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490" y="954536"/>
            <a:ext cx="8514564" cy="5628352"/>
          </a:xfrm>
        </p:spPr>
      </p:pic>
    </p:spTree>
    <p:extLst>
      <p:ext uri="{BB962C8B-B14F-4D97-AF65-F5344CB8AC3E}">
        <p14:creationId xmlns:p14="http://schemas.microsoft.com/office/powerpoint/2010/main" val="73997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66D8-9D3A-C1AD-009D-DD43BE56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Number of earthquakes per century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2662B95-94AA-0018-29E8-7F16CBB1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16" y="1957027"/>
            <a:ext cx="8631381" cy="44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3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6A28-204E-49F9-15BF-51C2C4BD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Number of earthquakes per decades – from 1800. year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42B7D96-94D7-1D46-1E74-36E89290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68" y="1914791"/>
            <a:ext cx="6741225" cy="46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0709-ED7B-BB61-D19D-9EDA3A97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2925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are causes of earthquakes being significant?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1283C1-3109-60F2-980E-04AFC237D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26" y="2102483"/>
            <a:ext cx="10592538" cy="4213210"/>
          </a:xfrm>
        </p:spPr>
      </p:pic>
    </p:spTree>
    <p:extLst>
      <p:ext uri="{BB962C8B-B14F-4D97-AF65-F5344CB8AC3E}">
        <p14:creationId xmlns:p14="http://schemas.microsoft.com/office/powerpoint/2010/main" val="3840313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3549-1E20-0F06-07BB-F3BDEDBA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columns are we going to keep?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8B80-5B44-761F-5E97-014CFF1F6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From basic data - everything except intensity (too many null values)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location - coordinates, country, location name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time – all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magnitudes – nothing (we will use only EQ Primary)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earthquake effects - damage, deaths (numerical and categorical), injuries (numerical and categorical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total effects – nothing (too high correlation with earthquake effects)</a:t>
            </a:r>
          </a:p>
        </p:txBody>
      </p:sp>
    </p:spTree>
    <p:extLst>
      <p:ext uri="{BB962C8B-B14F-4D97-AF65-F5344CB8AC3E}">
        <p14:creationId xmlns:p14="http://schemas.microsoft.com/office/powerpoint/2010/main" val="322901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83EF-8C00-D5C9-659C-B3901E02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E390-294E-8600-7948-6CC456D6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Main takeaway here is that earthquakes that have enough damage or number of deaths to be classified as significant increased a lot in more recent decades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We can also observe that number of tsunamis as a cause in most of decades (from 1850. to now) did not changed a lot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This can be due to more advanced technology that allows better tracking of material damage and deaths in earthquakes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We will keep only data from 1960-2020. Years, for further analysis</a:t>
            </a: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61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36B77D4-C71F-C3DB-17A4-E8F461016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83" r="-2" b="14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E239A-7CF0-02B7-50A0-FDCA5F3E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Statistics by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94DF2-9D97-BA4D-48C2-F35A3019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5496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4BF5-E76D-0729-87BD-43379F2A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earthquakes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DF275F-193B-B08E-2ABA-BF4306C7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866" y="2344113"/>
            <a:ext cx="9420839" cy="3688717"/>
          </a:xfrm>
        </p:spPr>
      </p:pic>
    </p:spTree>
    <p:extLst>
      <p:ext uri="{BB962C8B-B14F-4D97-AF65-F5344CB8AC3E}">
        <p14:creationId xmlns:p14="http://schemas.microsoft.com/office/powerpoint/2010/main" val="389180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BF1-91F4-1197-DCF3-28FA9911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About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4336-9129-6761-7908-5629A11D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The Significant Earthquake Database is a global listing of over 6,200 earthquakes from 2150 BC to the present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Earthquake is significant if: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Caused deaths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Caused 1M $ damage or more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Magnitude 7.5 or greater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Mercalli scale X or greater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Generated tsunami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66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BC5B-0A8A-76DC-A88E-C0FB5BBE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years per month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594B9E-05E6-72D7-824E-30C3A6068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281" y="2132171"/>
            <a:ext cx="9714801" cy="3787678"/>
          </a:xfrm>
        </p:spPr>
      </p:pic>
    </p:spTree>
    <p:extLst>
      <p:ext uri="{BB962C8B-B14F-4D97-AF65-F5344CB8AC3E}">
        <p14:creationId xmlns:p14="http://schemas.microsoft.com/office/powerpoint/2010/main" val="1796166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3070-D8B2-74CC-F41A-4504523B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earthquakes per days in week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5EE480-2E75-1674-6293-35A6A251C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89" y="2221236"/>
            <a:ext cx="9912723" cy="3866847"/>
          </a:xfrm>
        </p:spPr>
      </p:pic>
    </p:spTree>
    <p:extLst>
      <p:ext uri="{BB962C8B-B14F-4D97-AF65-F5344CB8AC3E}">
        <p14:creationId xmlns:p14="http://schemas.microsoft.com/office/powerpoint/2010/main" val="838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58FD-68A0-009F-06D1-F2967999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5DFC-EC66-95E7-C891-C5033440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85" y="1904561"/>
            <a:ext cx="10131425" cy="3649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We have increase in number of earthquakes in last two decades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We concluded previously that is due to more earthquakes categorized as significant by damage and death counts (probably better tracking technologies in recent years)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We cannot find some pattern in terms when earthquakes happen the most (period of week, days, etc.) </a:t>
            </a:r>
          </a:p>
        </p:txBody>
      </p:sp>
    </p:spTree>
    <p:extLst>
      <p:ext uri="{BB962C8B-B14F-4D97-AF65-F5344CB8AC3E}">
        <p14:creationId xmlns:p14="http://schemas.microsoft.com/office/powerpoint/2010/main" val="419111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96DE-7E7B-0D59-372C-B4EC5CB6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13458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Magnitude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676695-F7B1-F5F3-44B4-530268F78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97" y="1350380"/>
            <a:ext cx="8052614" cy="5123651"/>
          </a:xfrm>
        </p:spPr>
      </p:pic>
    </p:spTree>
    <p:extLst>
      <p:ext uri="{BB962C8B-B14F-4D97-AF65-F5344CB8AC3E}">
        <p14:creationId xmlns:p14="http://schemas.microsoft.com/office/powerpoint/2010/main" val="3234966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FA9-57FA-B13E-D549-A47D455C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480951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Focal depth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91884A-8EF1-81CA-41A4-C94FF3C2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58" y="2102483"/>
            <a:ext cx="10278879" cy="4005392"/>
          </a:xfrm>
        </p:spPr>
      </p:pic>
    </p:spTree>
    <p:extLst>
      <p:ext uri="{BB962C8B-B14F-4D97-AF65-F5344CB8AC3E}">
        <p14:creationId xmlns:p14="http://schemas.microsoft.com/office/powerpoint/2010/main" val="290934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8F83-3B3F-4A7A-0E5C-B4C04BD2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-152400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Map of earthquakes by years – external file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D4A96A-D34B-DD8C-B65F-08754481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000" y="1023809"/>
            <a:ext cx="10822324" cy="5598664"/>
          </a:xfrm>
        </p:spPr>
      </p:pic>
    </p:spTree>
    <p:extLst>
      <p:ext uri="{BB962C8B-B14F-4D97-AF65-F5344CB8AC3E}">
        <p14:creationId xmlns:p14="http://schemas.microsoft.com/office/powerpoint/2010/main" val="1448790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800579F7-46B1-85E0-1BDB-87F50F4CD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327" r="-2" b="62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9F10E-171A-3ABB-FA40-1F3708B4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Country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8EBD-9141-08E0-D474-5ABA03473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60507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A759-0E19-046B-E3B8-956E3886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37209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BF24A7-48EB-8959-7B35-AE50C489D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964" y="1766015"/>
            <a:ext cx="9375826" cy="4806976"/>
          </a:xfrm>
        </p:spPr>
      </p:pic>
    </p:spTree>
    <p:extLst>
      <p:ext uri="{BB962C8B-B14F-4D97-AF65-F5344CB8AC3E}">
        <p14:creationId xmlns:p14="http://schemas.microsoft.com/office/powerpoint/2010/main" val="346739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ECE0-5508-7E38-36FC-05D14FBD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96" y="-3364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highest number of extreme damaged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A197E6-E17E-30B5-B116-4B39016D7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53" y="1320691"/>
            <a:ext cx="9256804" cy="5380950"/>
          </a:xfrm>
        </p:spPr>
      </p:pic>
    </p:spTree>
    <p:extLst>
      <p:ext uri="{BB962C8B-B14F-4D97-AF65-F5344CB8AC3E}">
        <p14:creationId xmlns:p14="http://schemas.microsoft.com/office/powerpoint/2010/main" val="394810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BD46-6441-4D70-1B51-60719817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14" y="114795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death counts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54E180-97C6-57BE-516C-D6E714C27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299" y="1459237"/>
            <a:ext cx="8585596" cy="4995002"/>
          </a:xfrm>
        </p:spPr>
      </p:pic>
    </p:spTree>
    <p:extLst>
      <p:ext uri="{BB962C8B-B14F-4D97-AF65-F5344CB8AC3E}">
        <p14:creationId xmlns:p14="http://schemas.microsoft.com/office/powerpoint/2010/main" val="4245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DF2-834B-7397-D856-F5A20399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dataset looks like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317B35-6231-04D3-34E1-8274068BA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208" y="1934250"/>
            <a:ext cx="8749128" cy="4223107"/>
          </a:xfrm>
        </p:spPr>
      </p:pic>
    </p:spTree>
    <p:extLst>
      <p:ext uri="{BB962C8B-B14F-4D97-AF65-F5344CB8AC3E}">
        <p14:creationId xmlns:p14="http://schemas.microsoft.com/office/powerpoint/2010/main" val="3787162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29BA-3EC2-7540-1B61-9C96994D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89" y="223652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injured counts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14A97B-E42A-E6B5-F1BA-CC2060D03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693" y="1370172"/>
            <a:ext cx="8651507" cy="5054379"/>
          </a:xfrm>
        </p:spPr>
      </p:pic>
    </p:spTree>
    <p:extLst>
      <p:ext uri="{BB962C8B-B14F-4D97-AF65-F5344CB8AC3E}">
        <p14:creationId xmlns:p14="http://schemas.microsoft.com/office/powerpoint/2010/main" val="3802155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292B-CA66-A103-DDCB-448BCE44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19396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tsunamis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541FC-DF5F-5A5C-FB2A-6EFAE430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425" y="1518613"/>
            <a:ext cx="8296124" cy="5143444"/>
          </a:xfrm>
        </p:spPr>
      </p:pic>
    </p:spTree>
    <p:extLst>
      <p:ext uri="{BB962C8B-B14F-4D97-AF65-F5344CB8AC3E}">
        <p14:creationId xmlns:p14="http://schemas.microsoft.com/office/powerpoint/2010/main" val="750033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0BBA-6B72-8AE9-5F9C-B768F416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13" y="-122712"/>
            <a:ext cx="10646022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most countries for death count by tsunamis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CCE104-F37F-82A6-80BC-02FD4D2B2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93" y="1330587"/>
            <a:ext cx="8718861" cy="4995002"/>
          </a:xfrm>
        </p:spPr>
      </p:pic>
    </p:spTree>
    <p:extLst>
      <p:ext uri="{BB962C8B-B14F-4D97-AF65-F5344CB8AC3E}">
        <p14:creationId xmlns:p14="http://schemas.microsoft.com/office/powerpoint/2010/main" val="24303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C762-20CA-0D6F-8E8D-69EBD185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184068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locations with most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9BB83A-DEA3-7AF8-7AC6-FA01A421C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014" y="1320691"/>
            <a:ext cx="8244478" cy="5301782"/>
          </a:xfrm>
        </p:spPr>
      </p:pic>
    </p:spTree>
    <p:extLst>
      <p:ext uri="{BB962C8B-B14F-4D97-AF65-F5344CB8AC3E}">
        <p14:creationId xmlns:p14="http://schemas.microsoft.com/office/powerpoint/2010/main" val="933622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0E7F1A-354C-AA16-2664-6C38C480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7" y="786303"/>
            <a:ext cx="11811565" cy="60143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C77C19-950B-0C01-E1D9-678DDB17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16" y="-281049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Map of magnitudes – external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8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73A5-9CDE-FB90-1496-C3FCE4D3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Material damage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499BC-D757-227C-6F6C-BEDD0698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5" name="Picture 4" descr="Cracks on the earth">
            <a:extLst>
              <a:ext uri="{FF2B5EF4-FFF2-40B4-BE49-F238E27FC236}">
                <a16:creationId xmlns:a16="http://schemas.microsoft.com/office/drawing/2014/main" id="{AC7A9373-B96C-A8A4-B100-018A4298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388507"/>
            <a:ext cx="6921364" cy="40859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866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DFE7-7EA5-6A5A-997E-768E42B7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13" y="263236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Relationship between damage and magnitude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BA687D-FA55-7B90-0029-15A2EBC45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399" y="1637367"/>
            <a:ext cx="9252432" cy="4826768"/>
          </a:xfrm>
        </p:spPr>
      </p:pic>
    </p:spTree>
    <p:extLst>
      <p:ext uri="{BB962C8B-B14F-4D97-AF65-F5344CB8AC3E}">
        <p14:creationId xmlns:p14="http://schemas.microsoft.com/office/powerpoint/2010/main" val="84837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C4D6-3BC2-CA76-91BC-570096EA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6" y="609600"/>
            <a:ext cx="3431763" cy="3000058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Damage of tsunamis and normal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64818-18D0-2D93-353B-476D370D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615" y="182640"/>
            <a:ext cx="8193589" cy="6133054"/>
          </a:xfrm>
        </p:spPr>
      </p:pic>
    </p:spTree>
    <p:extLst>
      <p:ext uri="{BB962C8B-B14F-4D97-AF65-F5344CB8AC3E}">
        <p14:creationId xmlns:p14="http://schemas.microsoft.com/office/powerpoint/2010/main" val="2409767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F3C-EF4E-DBDF-2E53-8DEC4FB9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85" y="-14250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Damage categories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298F50-0BFD-438F-D341-9E019183E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865" y="1053496"/>
            <a:ext cx="8900053" cy="5509600"/>
          </a:xfrm>
        </p:spPr>
      </p:pic>
    </p:spTree>
    <p:extLst>
      <p:ext uri="{BB962C8B-B14F-4D97-AF65-F5344CB8AC3E}">
        <p14:creationId xmlns:p14="http://schemas.microsoft.com/office/powerpoint/2010/main" val="64600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BA5-B404-F8A7-B0E1-A678BD94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casualties statistics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E8483-2A90-D699-3E9D-F34C55D6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2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7169-A11D-C463-F3E1-A8EAB49C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 columns splits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BC28-543E-4AF1-56BD-3966EC05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Columns were split into some categories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Basic earthquake info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Date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Location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Magnitudes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Earthquake effects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Total earthquake effects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950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1F7-2E5B-DEB8-B133-CFDD0493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80" y="164275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deaths distribution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5CEAAA-3B51-4910-5CD1-3A8656D4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" y="2490193"/>
            <a:ext cx="5999018" cy="30552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D3C4B3-E30F-7F6B-0600-F34CD781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03" y="2488859"/>
            <a:ext cx="5801097" cy="3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9785-055D-DFF5-500A-A9CF0D3F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19396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casualties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84BA27-46AD-6734-6580-A34AF4858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27" y="1538406"/>
            <a:ext cx="9195928" cy="4836664"/>
          </a:xfrm>
        </p:spPr>
      </p:pic>
    </p:spTree>
    <p:extLst>
      <p:ext uri="{BB962C8B-B14F-4D97-AF65-F5344CB8AC3E}">
        <p14:creationId xmlns:p14="http://schemas.microsoft.com/office/powerpoint/2010/main" val="1189568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88EE-CB6C-B69F-A4A7-46111809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62" y="-191984"/>
            <a:ext cx="10883528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Relationship between casualties and magnitude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CE7D70-336C-F9D6-A799-05DF1F426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450" y="1013914"/>
            <a:ext cx="10581216" cy="5608560"/>
          </a:xfrm>
        </p:spPr>
      </p:pic>
    </p:spTree>
    <p:extLst>
      <p:ext uri="{BB962C8B-B14F-4D97-AF65-F5344CB8AC3E}">
        <p14:creationId xmlns:p14="http://schemas.microsoft.com/office/powerpoint/2010/main" val="8972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3F0-4371-65E7-77D9-B715234B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4" y="797626"/>
            <a:ext cx="3976049" cy="4712085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number of deaths depend on coordinates and magnitude – 3D plot (external file)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EE58044-CDC9-6492-9D55-51770C9D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395" y="340977"/>
            <a:ext cx="7338028" cy="6172638"/>
          </a:xfrm>
        </p:spPr>
      </p:pic>
    </p:spTree>
    <p:extLst>
      <p:ext uri="{BB962C8B-B14F-4D97-AF65-F5344CB8AC3E}">
        <p14:creationId xmlns:p14="http://schemas.microsoft.com/office/powerpoint/2010/main" val="1317238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AC6A-8CFE-B9EF-4168-8878DD2B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61" y="-26125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deaths map – external file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EE4C10-DB94-0039-14EC-83968D3E7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" y="796197"/>
            <a:ext cx="11678406" cy="6004404"/>
          </a:xfrm>
        </p:spPr>
      </p:pic>
    </p:spTree>
    <p:extLst>
      <p:ext uri="{BB962C8B-B14F-4D97-AF65-F5344CB8AC3E}">
        <p14:creationId xmlns:p14="http://schemas.microsoft.com/office/powerpoint/2010/main" val="860424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CE09-B180-A0DD-549E-87E8E6BE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injuries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BDF1B-271B-2E67-DA6C-D70C6382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very similar to number of deaths, so we will not show results in presentation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All statistics are available in notebook</a:t>
            </a:r>
          </a:p>
        </p:txBody>
      </p:sp>
    </p:spTree>
    <p:extLst>
      <p:ext uri="{BB962C8B-B14F-4D97-AF65-F5344CB8AC3E}">
        <p14:creationId xmlns:p14="http://schemas.microsoft.com/office/powerpoint/2010/main" val="2540447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DC2C8-554D-867B-F02C-A7B7B7937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4868" r="-2" b="8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DA66C-34A9-4592-45B2-BAA49D1C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Turkey earthquakes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486BA-91B4-0B26-E82A-C0A4BEB2B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0686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F860-BADF-D494-9954-A55035C4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Basic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D68B-EB36-F695-D923-587EF4EF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if earthquakes in Turkey: 100  (1960-2020)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of significant earthquakes per year in Turkey: 1.64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Turkey is on 37th place in the world by maximum magnitude earthquake.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Turkey is on 6th place in the world  by number of earthquakes.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Turkey is on 7th place in the world  by number of deaths.</a:t>
            </a:r>
          </a:p>
        </p:txBody>
      </p:sp>
    </p:spTree>
    <p:extLst>
      <p:ext uri="{BB962C8B-B14F-4D97-AF65-F5344CB8AC3E}">
        <p14:creationId xmlns:p14="http://schemas.microsoft.com/office/powerpoint/2010/main" val="2610119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0148D3B-5578-70A5-9169-558FCE4D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" y="558691"/>
            <a:ext cx="12090001" cy="6212223"/>
          </a:xfrm>
        </p:spPr>
      </p:pic>
    </p:spTree>
    <p:extLst>
      <p:ext uri="{BB962C8B-B14F-4D97-AF65-F5344CB8AC3E}">
        <p14:creationId xmlns:p14="http://schemas.microsoft.com/office/powerpoint/2010/main" val="361543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E19E09-0E4B-1853-00C8-F6CAF479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4" y="331081"/>
            <a:ext cx="12085384" cy="6202327"/>
          </a:xfrm>
        </p:spPr>
      </p:pic>
    </p:spTree>
    <p:extLst>
      <p:ext uri="{BB962C8B-B14F-4D97-AF65-F5344CB8AC3E}">
        <p14:creationId xmlns:p14="http://schemas.microsoft.com/office/powerpoint/2010/main" val="131226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EB8-2A20-A117-B9EB-9F1C4781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Basic earthquake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A2989-D1B7-B24C-F104-CAB644B45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Focal Depth - depth of epicenter in kilometers</a:t>
            </a: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EQ Primary - magnitude of earthquake (primary measured magnitude) from 1 to 10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Intensity - modified Mercalli intensity from 1 to 12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Flag Tsunami - true if tsunami earthquake trigged tsunami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479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3DC937CB-4033-B4AC-FEF9-105560DB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6" y="835782"/>
            <a:ext cx="11684779" cy="598461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2F2B3A-3B92-00AE-E573-E1B9EC36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4" y="-271153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Magnitudes map – 2023. Earthquake in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48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537B-78AF-958D-FC4A-2CEBCB7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263236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Turkey earthquake 2023. - was it expected 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12E4C8-FD05-A128-4C67-A8152521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538" y="2062899"/>
            <a:ext cx="6700394" cy="4292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1CE068-BEE6-E209-1D29-40104C441D6A}"/>
              </a:ext>
            </a:extLst>
          </p:cNvPr>
          <p:cNvSpPr txBox="1">
            <a:spLocks/>
          </p:cNvSpPr>
          <p:nvPr/>
        </p:nvSpPr>
        <p:spPr>
          <a:xfrm>
            <a:off x="487879" y="1963937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Turkey earthquake 2023. Information: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7.8 magnitude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50783 deaths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107204 injuries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Depth: 10km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Maximum number of deaths in Turkey (1960 - 2020): 17118</a:t>
            </a:r>
          </a:p>
        </p:txBody>
      </p:sp>
    </p:spTree>
    <p:extLst>
      <p:ext uri="{BB962C8B-B14F-4D97-AF65-F5344CB8AC3E}">
        <p14:creationId xmlns:p14="http://schemas.microsoft.com/office/powerpoint/2010/main" val="1231979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0F300-C636-C6A2-AEB9-16116F664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623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D60A8-EFCB-AB95-2EC8-355B59FF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Serbia earthquake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FFEA-7423-31B5-40E3-FD82D4667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68029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F860-BADF-D494-9954-A55035C4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Basic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D68B-EB36-F695-D923-587EF4EF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if earthquakes in Serbia: 8 (1960-2020)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of significant earthquakes per year in Serbia: 0.13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Serbia is on 99th place in the world  by maximum magnitude earthquake.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Serbia is on 46th place in the world by number of earthquakes.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Serbia is on 75th place in the world  by number of deaths.</a:t>
            </a:r>
          </a:p>
        </p:txBody>
      </p:sp>
    </p:spTree>
    <p:extLst>
      <p:ext uri="{BB962C8B-B14F-4D97-AF65-F5344CB8AC3E}">
        <p14:creationId xmlns:p14="http://schemas.microsoft.com/office/powerpoint/2010/main" val="350694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907E-7BE2-94BF-AF8B-7DA7A43E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Earthquakes in </a:t>
            </a:r>
            <a:r>
              <a:rPr lang="en-US" dirty="0" err="1">
                <a:ea typeface="Calibri Light"/>
                <a:cs typeface="Calibri Light"/>
              </a:rPr>
              <a:t>serbia</a:t>
            </a:r>
            <a:r>
              <a:rPr lang="en-US" dirty="0">
                <a:ea typeface="Calibri Light"/>
                <a:cs typeface="Calibri Light"/>
              </a:rPr>
              <a:t> (1960-2020)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5A4192-F54E-8C6F-DF61-0236C1E09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36" y="2364422"/>
            <a:ext cx="10893424" cy="3402345"/>
          </a:xfrm>
        </p:spPr>
      </p:pic>
    </p:spTree>
    <p:extLst>
      <p:ext uri="{BB962C8B-B14F-4D97-AF65-F5344CB8AC3E}">
        <p14:creationId xmlns:p14="http://schemas.microsoft.com/office/powerpoint/2010/main" val="1810324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D5B11CD-29AB-9A22-6ADC-EB691CE2F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2" y="509211"/>
            <a:ext cx="11977303" cy="6162742"/>
          </a:xfrm>
        </p:spPr>
      </p:pic>
    </p:spTree>
    <p:extLst>
      <p:ext uri="{BB962C8B-B14F-4D97-AF65-F5344CB8AC3E}">
        <p14:creationId xmlns:p14="http://schemas.microsoft.com/office/powerpoint/2010/main" val="1183574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7006D-0CF2-CEAA-0D90-DCBF3BA41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7" r="17830" b="-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EED38-66FC-4D91-86AF-A99BDCEF9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5DF78-38A7-F14B-4D15-330CB887B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6E4BA-C230-DC63-560F-8121991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Tsunami analysis</a:t>
            </a:r>
          </a:p>
        </p:txBody>
      </p:sp>
    </p:spTree>
    <p:extLst>
      <p:ext uri="{BB962C8B-B14F-4D97-AF65-F5344CB8AC3E}">
        <p14:creationId xmlns:p14="http://schemas.microsoft.com/office/powerpoint/2010/main" val="2570764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8AB54AC-94F8-4507-769F-B460D427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1" y="459731"/>
            <a:ext cx="11981349" cy="6152846"/>
          </a:xfrm>
        </p:spPr>
      </p:pic>
    </p:spTree>
    <p:extLst>
      <p:ext uri="{BB962C8B-B14F-4D97-AF65-F5344CB8AC3E}">
        <p14:creationId xmlns:p14="http://schemas.microsoft.com/office/powerpoint/2010/main" val="3841088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789-AB87-78B4-9B69-E834B872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5" y="144483"/>
            <a:ext cx="10556957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tsunamis and earthquakes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EB86D8-8A86-56C3-2C8E-3624C4DF2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63" y="1380068"/>
            <a:ext cx="9983848" cy="5113756"/>
          </a:xfrm>
        </p:spPr>
      </p:pic>
    </p:spTree>
    <p:extLst>
      <p:ext uri="{BB962C8B-B14F-4D97-AF65-F5344CB8AC3E}">
        <p14:creationId xmlns:p14="http://schemas.microsoft.com/office/powerpoint/2010/main" val="52533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ECCC-B737-CFED-5AE6-2FBB7713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Distribution of magnitude values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E36DA8-9C2D-9AFF-EBD5-69309DD5B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610" y="1954041"/>
            <a:ext cx="8528637" cy="4480405"/>
          </a:xfrm>
        </p:spPr>
      </p:pic>
    </p:spTree>
    <p:extLst>
      <p:ext uri="{BB962C8B-B14F-4D97-AF65-F5344CB8AC3E}">
        <p14:creationId xmlns:p14="http://schemas.microsoft.com/office/powerpoint/2010/main" val="201844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1420-6A90-8A36-9859-9100CF34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FOcal</a:t>
            </a:r>
            <a:r>
              <a:rPr lang="en-US">
                <a:cs typeface="Calibri Light"/>
              </a:rPr>
              <a:t> depth distribution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6297C5-C390-2A2C-3C6D-731621896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77" y="2142069"/>
            <a:ext cx="8462394" cy="4401236"/>
          </a:xfrm>
        </p:spPr>
      </p:pic>
    </p:spTree>
    <p:extLst>
      <p:ext uri="{BB962C8B-B14F-4D97-AF65-F5344CB8AC3E}">
        <p14:creationId xmlns:p14="http://schemas.microsoft.com/office/powerpoint/2010/main" val="38430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2C63-8982-0F26-66C2-49CECD7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5A39B-6983-DD52-747C-6773E880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Coordinates - (latitude, longitude) - this will be split into two columns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Country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State – only for USA states (not going to be used)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Location name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Region code – will not be used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7624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Celestial</vt:lpstr>
      <vt:lpstr>Exploratory Data Analysis of earthQUAKES</vt:lpstr>
      <vt:lpstr>Dataset</vt:lpstr>
      <vt:lpstr>About dataset</vt:lpstr>
      <vt:lpstr>How dataset looks like</vt:lpstr>
      <vt:lpstr>Dataset columns splits</vt:lpstr>
      <vt:lpstr>Basic earthquake info</vt:lpstr>
      <vt:lpstr>Distribution of magnitude values</vt:lpstr>
      <vt:lpstr>FOcal depth distribution</vt:lpstr>
      <vt:lpstr>Location data</vt:lpstr>
      <vt:lpstr>Date columns</vt:lpstr>
      <vt:lpstr>magnitudes</vt:lpstr>
      <vt:lpstr>Magnitude distributions</vt:lpstr>
      <vt:lpstr>Magnitude correlations</vt:lpstr>
      <vt:lpstr>Which magnitude was taken for primary?</vt:lpstr>
      <vt:lpstr>Earthquake effects</vt:lpstr>
      <vt:lpstr>KDE distributions of numerical columns</vt:lpstr>
      <vt:lpstr>Earthquake effects correlation</vt:lpstr>
      <vt:lpstr>Distributions of categorical values</vt:lpstr>
      <vt:lpstr>Correlation between earthquake and total effects</vt:lpstr>
      <vt:lpstr>CORRELATION BETWEEN EARTHQUAKE AND TOTAL EFFECTS </vt:lpstr>
      <vt:lpstr>Feature engineering</vt:lpstr>
      <vt:lpstr>Percentage of null values</vt:lpstr>
      <vt:lpstr>Number of earthquakes per century</vt:lpstr>
      <vt:lpstr>Number of earthquakes per decades – from 1800. year</vt:lpstr>
      <vt:lpstr>What are causes of earthquakes being significant?</vt:lpstr>
      <vt:lpstr>What columns are we going to keep?</vt:lpstr>
      <vt:lpstr>conclusions</vt:lpstr>
      <vt:lpstr>Statistics by time</vt:lpstr>
      <vt:lpstr>Number of earthquakes per year</vt:lpstr>
      <vt:lpstr>Number of years per month</vt:lpstr>
      <vt:lpstr>Number of earthquakes per days in week</vt:lpstr>
      <vt:lpstr>conclusions</vt:lpstr>
      <vt:lpstr>Magnitude over years</vt:lpstr>
      <vt:lpstr>Focal depth over years</vt:lpstr>
      <vt:lpstr>Map of earthquakes by years – external file</vt:lpstr>
      <vt:lpstr>Country statistics</vt:lpstr>
      <vt:lpstr>15 countries with most earthquakes</vt:lpstr>
      <vt:lpstr>15 countries with highest number of extreme damaged earthquakes</vt:lpstr>
      <vt:lpstr>15 countries with most death counts</vt:lpstr>
      <vt:lpstr>15 countries with most injured counts</vt:lpstr>
      <vt:lpstr>15 countries with most tsunamis</vt:lpstr>
      <vt:lpstr>15 most countries for death count by tsunamis</vt:lpstr>
      <vt:lpstr>15 locations with most earthquakes</vt:lpstr>
      <vt:lpstr>Map of magnitudes – external file</vt:lpstr>
      <vt:lpstr>Material damage</vt:lpstr>
      <vt:lpstr>Relationship between damage and magnitude</vt:lpstr>
      <vt:lpstr>Damage of tsunamis and normal earthquakes</vt:lpstr>
      <vt:lpstr>Damage categories over years</vt:lpstr>
      <vt:lpstr>Number of casualties statistics</vt:lpstr>
      <vt:lpstr>Number of deaths distribution</vt:lpstr>
      <vt:lpstr>Number of casualties per year</vt:lpstr>
      <vt:lpstr>Relationship between casualties and magnitude</vt:lpstr>
      <vt:lpstr>How number of deaths depend on coordinates and magnitude – 3D plot (external file)</vt:lpstr>
      <vt:lpstr>Number of deaths map – external file</vt:lpstr>
      <vt:lpstr>Number of injuries analysis</vt:lpstr>
      <vt:lpstr>Turkey earthquakes</vt:lpstr>
      <vt:lpstr>Basic stats</vt:lpstr>
      <vt:lpstr>PowerPoint Presentation</vt:lpstr>
      <vt:lpstr>PowerPoint Presentation</vt:lpstr>
      <vt:lpstr>Magnitudes map – 2023. Earthquake in turkey</vt:lpstr>
      <vt:lpstr>Turkey earthquake 2023. - was it expected ?</vt:lpstr>
      <vt:lpstr>Serbia earthquake statistics</vt:lpstr>
      <vt:lpstr>Basic stats</vt:lpstr>
      <vt:lpstr>Earthquakes in serbia (1960-2020)</vt:lpstr>
      <vt:lpstr>PowerPoint Presentation</vt:lpstr>
      <vt:lpstr>Tsunami analysis</vt:lpstr>
      <vt:lpstr>PowerPoint Presentation</vt:lpstr>
      <vt:lpstr>Number of tsunamis and earthquakes per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558</cp:revision>
  <dcterms:created xsi:type="dcterms:W3CDTF">2023-04-23T09:15:09Z</dcterms:created>
  <dcterms:modified xsi:type="dcterms:W3CDTF">2023-04-24T00:39:03Z</dcterms:modified>
</cp:coreProperties>
</file>